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6" r:id="rId3"/>
    <p:sldId id="257" r:id="rId4"/>
    <p:sldId id="262" r:id="rId5"/>
    <p:sldId id="272" r:id="rId6"/>
    <p:sldId id="265" r:id="rId7"/>
    <p:sldId id="270" r:id="rId8"/>
    <p:sldId id="267" r:id="rId9"/>
    <p:sldId id="268" r:id="rId10"/>
    <p:sldId id="269" r:id="rId11"/>
    <p:sldId id="271" r:id="rId12"/>
    <p:sldId id="263" r:id="rId13"/>
    <p:sldId id="273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千枝睦実" initials="千枝睦実" lastIdx="2" clrIdx="0">
    <p:extLst>
      <p:ext uri="{19B8F6BF-5375-455C-9EA6-DF929625EA0E}">
        <p15:presenceInfo xmlns:p15="http://schemas.microsoft.com/office/powerpoint/2012/main" userId="619d27960145d4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0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19T14:22:52.061" idx="1">
    <p:pos x="10" y="10"/>
    <p:text>(サムターン一体型ドアノブは広く普及しているにも関わらず)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4535E208-F4FF-4F5D-AB8A-BD6E47B8CD4A}" type="datetimeFigureOut">
              <a:rPr kumimoji="1" lang="ja-JP" altLang="en-US" smtClean="0"/>
              <a:pPr/>
              <a:t>2018/2/20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373B13D3-99DB-484C-9805-987D6A705F3D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155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源ノ角ゴシック JP Bold" panose="020B0800000000000000" pitchFamily="34" charset="-128"/>
        <a:ea typeface="源ノ角ゴシック JP Bold" panose="020B0800000000000000" pitchFamily="34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源ノ角ゴシック JP Bold" panose="020B0800000000000000" pitchFamily="34" charset="-128"/>
        <a:ea typeface="源ノ角ゴシック JP Bold" panose="020B0800000000000000" pitchFamily="34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源ノ角ゴシック JP Bold" panose="020B0800000000000000" pitchFamily="34" charset="-128"/>
        <a:ea typeface="源ノ角ゴシック JP Bold" panose="020B0800000000000000" pitchFamily="34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源ノ角ゴシック JP Bold" panose="020B0800000000000000" pitchFamily="34" charset="-128"/>
        <a:ea typeface="源ノ角ゴシック JP Bold" panose="020B0800000000000000" pitchFamily="34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源ノ角ゴシック JP Bold" panose="020B0800000000000000" pitchFamily="34" charset="-128"/>
        <a:ea typeface="源ノ角ゴシック JP Bold" panose="020B0800000000000000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13D3-99DB-484C-9805-987D6A705F3D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803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B13D3-99DB-484C-9805-987D6A705F3D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830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源ノ角ゴシック JP Bold" panose="020B0800000000000000" pitchFamily="34" charset="-128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EC198-E2A3-48A9-A461-C500CE577F08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14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95C3-4A6C-49E7-9B38-BA0E0D4FF86E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509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279A-2CB6-41E8-93B9-D3DAC12B99D3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39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C2A9-952A-4828-85B6-70A73309C794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11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源ノ角ゴシック JP Bold" panose="020B0800000000000000" pitchFamily="34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7FE3-47B0-440C-AE6E-1111A48D04A5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60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C0522-EAA4-4A67-8884-C4A102BB8727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416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D65-FCFA-4117-9B51-C251156A1A38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285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4566-3FE0-4A6E-905B-64D4B39954EF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064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E22F8-873B-4DDC-A67D-6D5E3EDC9D1D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07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6B88BC3-58FB-4A93-987E-151500C0CA7B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925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3C98-74C4-4273-B3CF-EB38AF6838E5}" type="datetime1">
              <a:rPr kumimoji="1" lang="ja-JP" altLang="en-US" smtClean="0"/>
              <a:t>2018/2/20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2607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源ノ角ゴシック JP Medium" panose="020B06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7DF9B16F-9E57-40CF-AF3A-0496B9846EBB}" type="datetime1">
              <a:rPr kumimoji="1" lang="ja-JP" altLang="en-US" smtClean="0"/>
              <a:pPr/>
              <a:t>2018/2/20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源ノ角ゴシック JP Medium" panose="020B06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FFFFF"/>
                </a:solidFill>
                <a:latin typeface="源ノ角ゴシック JP Medium" panose="020B0600000000000000" pitchFamily="34" charset="-128"/>
                <a:ea typeface="源ノ角ゴシック JP Bold" panose="020B0800000000000000" pitchFamily="34" charset="-128"/>
              </a:defRPr>
            </a:lvl1pPr>
          </a:lstStyle>
          <a:p>
            <a:fld id="{2C608B2A-F3F9-47F7-99F8-26D4DC6BFD02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源ノ角ゴシック JP Bold" panose="020B0800000000000000" pitchFamily="34" charset="-128"/>
          <a:ea typeface="源ノ角ゴシック JP Bold" panose="020B0800000000000000" pitchFamily="34" charset="-128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源ノ角ゴシック JP Medium" panose="020B0600000000000000" pitchFamily="34" charset="-128"/>
          <a:ea typeface="源ノ角ゴシック JP Bold" panose="020B0800000000000000" pitchFamily="34" charset="-128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源ノ角ゴシック JP Medium" panose="020B0600000000000000" pitchFamily="34" charset="-128"/>
          <a:ea typeface="源ノ角ゴシック JP Bold" panose="020B0800000000000000" pitchFamily="34" charset="-128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源ノ角ゴシック JP Medium" panose="020B0600000000000000" pitchFamily="34" charset="-128"/>
          <a:ea typeface="源ノ角ゴシック JP Bold" panose="020B0800000000000000" pitchFamily="34" charset="-128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源ノ角ゴシック JP Medium" panose="020B0600000000000000" pitchFamily="34" charset="-128"/>
          <a:ea typeface="源ノ角ゴシック JP Bold" panose="020B0800000000000000" pitchFamily="34" charset="-128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源ノ角ゴシック JP Medium" panose="020B0600000000000000" pitchFamily="34" charset="-128"/>
          <a:ea typeface="源ノ角ゴシック JP Bold" panose="020B0800000000000000" pitchFamily="34" charset="-128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7E3974-BE7D-423A-9A36-9136D4137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4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ブラウザから操作可能な</a:t>
            </a:r>
            <a:br>
              <a:rPr lang="en-US" altLang="ja-JP" sz="4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</a:br>
            <a:r>
              <a:rPr lang="ja-JP" altLang="en-US" sz="4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低コスト</a:t>
            </a:r>
            <a:r>
              <a:rPr lang="en-US" altLang="ja-JP" sz="4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IoT</a:t>
            </a:r>
            <a:r>
              <a:rPr lang="ja-JP" altLang="en-US" sz="4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施錠・解錠</a:t>
            </a:r>
            <a:br>
              <a:rPr lang="en-US" altLang="ja-JP" sz="48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</a:br>
            <a:r>
              <a:rPr lang="ja-JP" altLang="en-US" sz="480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システム</a:t>
            </a:r>
            <a:r>
              <a:rPr lang="ja-JP" altLang="en-US" sz="4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の構築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04C464B9-62C7-4D51-936D-75B91794B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kumimoji="1" lang="en-US" altLang="ja-JP" dirty="0"/>
          </a:p>
          <a:p>
            <a:r>
              <a:rPr kumimoji="1" lang="ja-JP" altLang="en-US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情報工学科 </a:t>
            </a:r>
            <a:r>
              <a:rPr kumimoji="1" lang="en-US" altLang="ja-JP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5</a:t>
            </a:r>
            <a:r>
              <a:rPr kumimoji="1" lang="ja-JP" altLang="en-US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年 岩田研究室</a:t>
            </a:r>
            <a:endParaRPr kumimoji="1" lang="en-US" altLang="ja-JP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kumimoji="1" lang="en-US" altLang="ja-JP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13-424 </a:t>
            </a:r>
            <a:r>
              <a:rPr kumimoji="1" lang="ja-JP" altLang="en-US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千枝 睦実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4E37F0-404B-4490-A673-1205C63094C7}"/>
              </a:ext>
            </a:extLst>
          </p:cNvPr>
          <p:cNvSpPr txBox="1"/>
          <p:nvPr/>
        </p:nvSpPr>
        <p:spPr>
          <a:xfrm>
            <a:off x="818803" y="904998"/>
            <a:ext cx="1148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J-04</a:t>
            </a:r>
            <a:endParaRPr kumimoji="1" lang="ja-JP" altLang="en-US" sz="32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545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67D17A-B423-4122-8D86-680A71EC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r>
              <a:rPr lang="en-US" altLang="ja-JP" dirty="0"/>
              <a:t>(3)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2E07C2-2C12-4F7E-9B79-4F135E4EC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78" y="1876836"/>
            <a:ext cx="8127077" cy="4023360"/>
          </a:xfrm>
        </p:spPr>
        <p:txBody>
          <a:bodyPr>
            <a:noAutofit/>
          </a:bodyPr>
          <a:lstStyle/>
          <a:p>
            <a:r>
              <a:rPr lang="ja-JP" altLang="en-US" sz="2800" dirty="0"/>
              <a:t>鍵でもシステムでも施錠・解錠可能なアーム構造</a:t>
            </a:r>
            <a:endParaRPr lang="en-US" altLang="ja-JP" sz="2800" dirty="0"/>
          </a:p>
          <a:p>
            <a:r>
              <a:rPr lang="ja-JP" altLang="en-US" sz="2400" dirty="0"/>
              <a:t>　　　　　　　　　　　　施錠時の動作</a:t>
            </a:r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0" y="2851924"/>
            <a:ext cx="7130595" cy="278933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485058" y="5669364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1. </a:t>
            </a:r>
            <a:r>
              <a:rPr kumimoji="1" lang="ja-JP" altLang="en-US" sz="24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施錠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68823" y="5561968"/>
            <a:ext cx="2997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2. </a:t>
            </a:r>
            <a:r>
              <a:rPr kumimoji="1" lang="ja-JP" altLang="en-US" sz="24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サムターン可動域</a:t>
            </a:r>
            <a:endParaRPr kumimoji="1" lang="en-US" altLang="ja-JP" sz="24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pPr algn="ctr"/>
            <a:r>
              <a:rPr kumimoji="1" lang="ja-JP" altLang="en-US" sz="24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からの退避</a:t>
            </a:r>
            <a:endParaRPr kumimoji="1" lang="en-US" altLang="ja-JP" sz="24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4310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構築したシステム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62" y="1976891"/>
            <a:ext cx="3445398" cy="4022725"/>
          </a:xfr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BFF1FCD-9112-4F00-B78B-9C81D80828B4}"/>
              </a:ext>
            </a:extLst>
          </p:cNvPr>
          <p:cNvSpPr txBox="1">
            <a:spLocks/>
          </p:cNvSpPr>
          <p:nvPr/>
        </p:nvSpPr>
        <p:spPr>
          <a:xfrm>
            <a:off x="516791" y="2046738"/>
            <a:ext cx="4404571" cy="39528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・材料費</a:t>
            </a:r>
            <a:r>
              <a:rPr lang="en-US" altLang="ja-JP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: </a:t>
            </a:r>
            <a:r>
              <a:rPr lang="en-US" altLang="ja-JP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2,455</a:t>
            </a:r>
            <a:r>
              <a:rPr lang="ja-JP" altLang="en-US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円</a:t>
            </a:r>
            <a:endParaRPr lang="en-US" altLang="ja-JP" sz="2800" dirty="0">
              <a:latin typeface="源ノ角ゴシック JP Medium" panose="020B06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・磁石、テープでの設置</a:t>
            </a:r>
            <a:endParaRPr lang="en-US" altLang="ja-JP" sz="2800" dirty="0">
              <a:latin typeface="源ノ角ゴシック JP Medium" panose="020B06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・</a:t>
            </a:r>
            <a:r>
              <a:rPr lang="en-US" altLang="ja-JP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USB</a:t>
            </a:r>
            <a:r>
              <a:rPr lang="ja-JP" altLang="en-US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端子による給電</a:t>
            </a:r>
            <a:endParaRPr lang="en-US" altLang="ja-JP" sz="2800" dirty="0">
              <a:latin typeface="源ノ角ゴシック JP Medium" panose="020B06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・ワンタッチ施錠</a:t>
            </a:r>
            <a:r>
              <a:rPr lang="en-US" altLang="ja-JP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/</a:t>
            </a:r>
            <a:r>
              <a:rPr lang="ja-JP" altLang="en-US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解錠</a:t>
            </a:r>
            <a:endParaRPr lang="en-US" altLang="ja-JP" sz="2800" dirty="0">
              <a:latin typeface="源ノ角ゴシック JP Medium" panose="020B06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・故障時も鍵で解錠可能</a:t>
            </a:r>
            <a:endParaRPr lang="en-US" altLang="ja-JP" sz="2800" dirty="0">
              <a:latin typeface="源ノ角ゴシック JP Medium" panose="020B06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Medium" panose="020B0600000000000000" pitchFamily="34" charset="-128"/>
                <a:ea typeface="源ノ角ゴシック JP Bold" panose="020B0800000000000000" pitchFamily="34" charset="-128"/>
              </a:rPr>
              <a:t>・パスワードによる認証</a:t>
            </a:r>
            <a:endParaRPr lang="en-US" altLang="ja-JP" sz="2800" dirty="0">
              <a:latin typeface="源ノ角ゴシック JP Medium" panose="020B0600000000000000" pitchFamily="34" charset="-128"/>
              <a:ea typeface="源ノ角ゴシック JP Bold" panose="020B0800000000000000" pitchFamily="34" charset="-128"/>
            </a:endParaRPr>
          </a:p>
          <a:p>
            <a:endParaRPr lang="ja-JP" altLang="en-US" sz="2800" dirty="0">
              <a:latin typeface="源ノ角ゴシック JP Medium" panose="020B0600000000000000" pitchFamily="34" charset="-128"/>
              <a:ea typeface="源ノ角ゴシック JP Bold" panose="020B0800000000000000" pitchFamily="34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3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15032"/>
          </a:xfrm>
        </p:spPr>
        <p:txBody>
          <a:bodyPr/>
          <a:lstStyle/>
          <a:p>
            <a:r>
              <a:rPr kumimoji="1" lang="ja-JP" altLang="en-US" dirty="0"/>
              <a:t>構築したシステム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8BFF1FCD-9112-4F00-B78B-9C81D80828B4}"/>
              </a:ext>
            </a:extLst>
          </p:cNvPr>
          <p:cNvSpPr txBox="1">
            <a:spLocks/>
          </p:cNvSpPr>
          <p:nvPr/>
        </p:nvSpPr>
        <p:spPr>
          <a:xfrm>
            <a:off x="516791" y="2046738"/>
            <a:ext cx="7849969" cy="39528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3200" dirty="0">
              <a:latin typeface="源ノ角ゴシック JP Medium" panose="020B0600000000000000" pitchFamily="34" charset="-128"/>
              <a:ea typeface="源ノ角ゴシック JP Bold" panose="020B0800000000000000" pitchFamily="34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4" name="2018-01-23 13.20.41">
            <a:hlinkClick r:id="" action="ppaction://media"/>
            <a:extLst>
              <a:ext uri="{FF2B5EF4-FFF2-40B4-BE49-F238E27FC236}">
                <a16:creationId xmlns:a16="http://schemas.microsoft.com/office/drawing/2014/main" id="{A94251B0-936F-470A-A3E3-0B4D80A86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992" y="1328990"/>
            <a:ext cx="7947736" cy="44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6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A2D513-5F65-42BF-BE01-54178369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構築したシステム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448DFD-EF9E-44EE-B54A-33B4F0964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操作画面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31A2DE-4615-4CAB-BA85-0F5CE00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AEBC3C9-F701-48D4-8B45-3BA9F127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15" y="2653563"/>
            <a:ext cx="6773487" cy="289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91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E652D7-4FDA-494C-9BDD-EC4D2B2D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069C5C-0F54-4040-B645-4E0C33528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sz="2800" dirty="0"/>
          </a:p>
          <a:p>
            <a:r>
              <a:rPr lang="ja-JP" altLang="en-US" sz="2800" dirty="0"/>
              <a:t>コスト、 セキュリティ、取り外しの容易さ、　</a:t>
            </a:r>
            <a:endParaRPr lang="en-US" altLang="ja-JP" sz="2800" dirty="0"/>
          </a:p>
          <a:p>
            <a:r>
              <a:rPr lang="ja-JP" altLang="en-US" sz="2800" dirty="0"/>
              <a:t>故障時の対策の条件を十分に満たすシステム</a:t>
            </a:r>
            <a:endParaRPr lang="en-US" altLang="ja-JP" sz="2800" dirty="0"/>
          </a:p>
          <a:p>
            <a:r>
              <a:rPr lang="ja-JP" altLang="en-US" sz="2800" dirty="0"/>
              <a:t>を構築した。</a:t>
            </a:r>
            <a:endParaRPr lang="en-US" altLang="ja-JP" sz="2800" dirty="0"/>
          </a:p>
          <a:p>
            <a:endParaRPr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66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ドアロックシステムとは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59" y="1845734"/>
            <a:ext cx="5201945" cy="4023360"/>
          </a:xfrm>
        </p:spPr>
        <p:txBody>
          <a:bodyPr>
            <a:normAutofit fontScale="92500" lnSpcReduction="20000"/>
          </a:bodyPr>
          <a:lstStyle/>
          <a:p>
            <a:endParaRPr lang="en-US" altLang="ja-JP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・物理的な鍵を使わずに、</a:t>
            </a:r>
            <a:endParaRPr lang="en-US" altLang="ja-JP" sz="28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扉を施錠・解錠するための仕組み</a:t>
            </a:r>
            <a:endParaRPr lang="en-US" altLang="ja-JP" sz="28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endParaRPr lang="en-US" altLang="ja-JP" sz="28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・認証</a:t>
            </a:r>
            <a:r>
              <a:rPr lang="en-US" altLang="ja-JP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(IC</a:t>
            </a:r>
            <a:r>
              <a:rPr lang="ja-JP" altLang="en-US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カードなど</a:t>
            </a:r>
            <a:r>
              <a:rPr lang="en-US" altLang="ja-JP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)</a:t>
            </a:r>
            <a:r>
              <a:rPr lang="ja-JP" altLang="en-US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によって</a:t>
            </a:r>
            <a:endParaRPr lang="en-US" altLang="ja-JP" sz="28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自動的にドアを開け閉め</a:t>
            </a:r>
            <a:endParaRPr lang="en-US" altLang="ja-JP" sz="28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endParaRPr lang="en-US" altLang="ja-JP" sz="28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・鍵を使いまわしているようなドアに有効</a:t>
            </a:r>
            <a:endParaRPr lang="en-US" altLang="ja-JP" sz="28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pPr marL="0" indent="0">
              <a:buNone/>
            </a:pPr>
            <a:endParaRPr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2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691546-6829-4FD6-B417-57A629779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05" y="1955184"/>
            <a:ext cx="2384458" cy="391391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9CE9E06-C214-4B3D-BD85-C904A920393A}"/>
              </a:ext>
            </a:extLst>
          </p:cNvPr>
          <p:cNvSpPr txBox="1"/>
          <p:nvPr/>
        </p:nvSpPr>
        <p:spPr>
          <a:xfrm>
            <a:off x="6205579" y="5902251"/>
            <a:ext cx="20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Qrio</a:t>
            </a:r>
            <a:r>
              <a:rPr kumimoji="1" lang="en-US" altLang="ja-JP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 Smart Lock</a:t>
            </a:r>
            <a:endParaRPr kumimoji="1" lang="ja-JP" altLang="en-US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569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085417-4B3E-4C9F-9219-9F395723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FF1FCD-9112-4F00-B78B-9C81D808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72" y="1846217"/>
            <a:ext cx="7895688" cy="4380412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次の条件を満たすドアロックシステムを製作</a:t>
            </a:r>
            <a:endParaRPr lang="en-US" altLang="ja-JP" sz="24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en-US" altLang="ja-JP" sz="10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 </a:t>
            </a:r>
          </a:p>
          <a:p>
            <a:r>
              <a:rPr lang="ja-JP" altLang="en-US" sz="32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・低コストで実現</a:t>
            </a:r>
            <a:endParaRPr lang="en-US" altLang="ja-JP" sz="32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en-US" altLang="ja-JP" sz="10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 </a:t>
            </a:r>
          </a:p>
          <a:p>
            <a:r>
              <a:rPr lang="ja-JP" altLang="en-US" sz="32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・セキュリティとしての役割</a:t>
            </a:r>
            <a:endParaRPr lang="en-US" altLang="ja-JP" sz="32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en-US" altLang="ja-JP" sz="10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 </a:t>
            </a:r>
          </a:p>
          <a:p>
            <a:r>
              <a:rPr lang="ja-JP" altLang="en-US" sz="32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・メンテナンスの容易さ</a:t>
            </a:r>
            <a:endParaRPr lang="en-US" altLang="ja-JP" sz="32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en-US" altLang="ja-JP" sz="11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 </a:t>
            </a:r>
          </a:p>
          <a:p>
            <a:r>
              <a:rPr lang="ja-JP" altLang="en-US" sz="32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・故障時の対策</a:t>
            </a:r>
            <a:endParaRPr lang="en-US" altLang="ja-JP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718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085417-4B3E-4C9F-9219-9F395723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FF1FCD-9112-4F00-B78B-9C81D808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71" y="2021382"/>
            <a:ext cx="7521220" cy="1314001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・サムターン一体型ドアノブに対応する</a:t>
            </a:r>
            <a:endParaRPr lang="en-US" altLang="ja-JP" sz="32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4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　　現状、対応したドアロックシステムがない</a:t>
            </a:r>
            <a:endParaRPr kumimoji="1" lang="ja-JP" altLang="en-US" sz="24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9FC4D69-1A07-4047-B351-77620655E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22" y="3335383"/>
            <a:ext cx="5014769" cy="284689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先行研究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2312" y="1892229"/>
            <a:ext cx="5385979" cy="3966130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[1] ESP8266</a:t>
            </a:r>
            <a:r>
              <a:rPr lang="ja-JP" altLang="en-US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でつくるスマートロック </a:t>
            </a:r>
            <a:r>
              <a:rPr lang="en-US" altLang="ja-JP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[IoT</a:t>
            </a:r>
            <a:r>
              <a:rPr lang="ja-JP" altLang="en-US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シリーズその</a:t>
            </a:r>
            <a:r>
              <a:rPr lang="en-US" altLang="ja-JP" sz="28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1]</a:t>
            </a:r>
          </a:p>
          <a:p>
            <a:r>
              <a:rPr lang="ja-JP" altLang="en-US" sz="2400" b="1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参考にしたもの：</a:t>
            </a:r>
            <a:endParaRPr lang="en-US" altLang="ja-JP" sz="2400" b="1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en-US" altLang="ja-JP" sz="2400" b="1" dirty="0" err="1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ESPr</a:t>
            </a:r>
            <a:r>
              <a:rPr lang="en-US" altLang="ja-JP" sz="2400" b="1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® Developer(</a:t>
            </a:r>
            <a:r>
              <a:rPr lang="ja-JP" altLang="en-US" sz="2400" b="1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開発ボード</a:t>
            </a:r>
            <a:r>
              <a:rPr lang="en-US" altLang="ja-JP" sz="2400" b="1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)</a:t>
            </a:r>
            <a:r>
              <a:rPr lang="ja-JP" altLang="en-US" sz="2400" b="1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を用いたサーボ制御回路およびプログラム</a:t>
            </a:r>
            <a:endParaRPr lang="en-US" altLang="ja-JP" sz="2400" b="1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00" b="1" dirty="0">
                <a:latin typeface="源ノ角ゴシック JP Bold" panose="020B0800000000000000" pitchFamily="34" charset="-128"/>
              </a:rPr>
              <a:t>　</a:t>
            </a:r>
            <a:endParaRPr lang="en-US" altLang="ja-JP" sz="200" b="1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400" b="1" dirty="0">
                <a:solidFill>
                  <a:srgbClr val="0070C0"/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安価な</a:t>
            </a:r>
            <a:r>
              <a:rPr lang="en-US" altLang="ja-JP" sz="2400" b="1" dirty="0">
                <a:solidFill>
                  <a:srgbClr val="0070C0"/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ESP</a:t>
            </a:r>
            <a:r>
              <a:rPr lang="ja-JP" altLang="en-US" sz="2400" b="1" dirty="0">
                <a:solidFill>
                  <a:srgbClr val="0070C0"/>
                </a:solidFill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シリーズの採用</a:t>
            </a:r>
            <a:endParaRPr lang="en-US" altLang="ja-JP" sz="2400" b="1" dirty="0">
              <a:solidFill>
                <a:srgbClr val="0070C0"/>
              </a:solidFill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  <a:p>
            <a:r>
              <a:rPr lang="ja-JP" altLang="en-US" sz="2400" dirty="0">
                <a:solidFill>
                  <a:schemeClr val="accent1"/>
                </a:solidFill>
                <a:latin typeface="源ノ角ゴシック JP Bold" panose="020B0800000000000000" pitchFamily="34" charset="-128"/>
              </a:rPr>
              <a:t>サムターン一体型ドアノブには非対応</a:t>
            </a:r>
            <a:endParaRPr lang="en-US" altLang="ja-JP" sz="2400" dirty="0">
              <a:solidFill>
                <a:schemeClr val="accent1"/>
              </a:solidFill>
              <a:latin typeface="源ノ角ゴシック JP Bold" panose="020B0800000000000000" pitchFamily="34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44" y="2213095"/>
            <a:ext cx="2960800" cy="347018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AC03B5-9919-4974-9E22-526A9603DA9E}"/>
              </a:ext>
            </a:extLst>
          </p:cNvPr>
          <p:cNvSpPr txBox="1"/>
          <p:nvPr/>
        </p:nvSpPr>
        <p:spPr>
          <a:xfrm>
            <a:off x="588430" y="5683280"/>
            <a:ext cx="79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[1] ESP8266</a:t>
            </a:r>
            <a:r>
              <a:rPr lang="ja-JP" altLang="en-US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でつくるスマートロック </a:t>
            </a:r>
            <a:r>
              <a:rPr lang="en-US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[IoT</a:t>
            </a:r>
            <a:r>
              <a:rPr lang="ja-JP" altLang="en-US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シリーズその</a:t>
            </a:r>
            <a:r>
              <a:rPr lang="en-US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1], Watch Contents,</a:t>
            </a:r>
            <a:r>
              <a:rPr lang="ja-JP" altLang="en-US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 </a:t>
            </a:r>
            <a:r>
              <a:rPr lang="en-US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https://watchcontents. com/iotseries_1_smartlock Oct. 10 2016</a:t>
            </a:r>
            <a:endParaRPr kumimoji="1" lang="ja-JP" altLang="en-US" dirty="0">
              <a:latin typeface="源ノ角ゴシック JP Medium" panose="020B0600000000000000" pitchFamily="34" charset="-128"/>
              <a:ea typeface="源ノ角ゴシック JP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32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先行研究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960" y="1892229"/>
            <a:ext cx="4372495" cy="3838098"/>
          </a:xfrm>
        </p:spPr>
        <p:txBody>
          <a:bodyPr>
            <a:normAutofit/>
          </a:bodyPr>
          <a:lstStyle/>
          <a:p>
            <a:r>
              <a:rPr lang="en-US" altLang="ja-JP" sz="2800" dirty="0">
                <a:latin typeface="源ノ角ゴシック JP Bold" panose="020B0800000000000000" pitchFamily="34" charset="-128"/>
              </a:rPr>
              <a:t>[2] Raspberry</a:t>
            </a:r>
            <a:r>
              <a:rPr lang="ja-JP" altLang="en-US" sz="2800" dirty="0">
                <a:latin typeface="源ノ角ゴシック JP Bold" panose="020B0800000000000000" pitchFamily="34" charset="-128"/>
              </a:rPr>
              <a:t> </a:t>
            </a:r>
            <a:r>
              <a:rPr lang="en-US" altLang="ja-JP" sz="2800" dirty="0">
                <a:latin typeface="源ノ角ゴシック JP Bold" panose="020B0800000000000000" pitchFamily="34" charset="-128"/>
              </a:rPr>
              <a:t>Pi</a:t>
            </a:r>
            <a:r>
              <a:rPr lang="ja-JP" altLang="en-US" sz="2800" dirty="0">
                <a:latin typeface="源ノ角ゴシック JP Bold" panose="020B0800000000000000" pitchFamily="34" charset="-128"/>
              </a:rPr>
              <a:t>とサーボモーターで家のドアを</a:t>
            </a:r>
            <a:r>
              <a:rPr lang="en-US" altLang="ja-JP" sz="2800" dirty="0">
                <a:latin typeface="源ノ角ゴシック JP Bold" panose="020B0800000000000000" pitchFamily="34" charset="-128"/>
              </a:rPr>
              <a:t>iPhone</a:t>
            </a:r>
            <a:r>
              <a:rPr lang="ja-JP" altLang="en-US" sz="2800" dirty="0">
                <a:latin typeface="源ノ角ゴシック JP Bold" panose="020B0800000000000000" pitchFamily="34" charset="-128"/>
              </a:rPr>
              <a:t>から開ける</a:t>
            </a:r>
            <a:endParaRPr lang="en-US" altLang="ja-JP" sz="2800" dirty="0">
              <a:latin typeface="源ノ角ゴシック JP Bold" panose="020B0800000000000000" pitchFamily="34" charset="-128"/>
            </a:endParaRPr>
          </a:p>
          <a:p>
            <a:r>
              <a:rPr lang="ja-JP" altLang="en-US" dirty="0">
                <a:latin typeface="源ノ角ゴシック JP Bold" panose="020B0800000000000000" pitchFamily="34" charset="-128"/>
              </a:rPr>
              <a:t>参考にしたもの：</a:t>
            </a:r>
            <a:endParaRPr lang="en-US" altLang="ja-JP" dirty="0">
              <a:latin typeface="源ノ角ゴシック JP Bold" panose="020B0800000000000000" pitchFamily="34" charset="-128"/>
            </a:endParaRPr>
          </a:p>
          <a:p>
            <a:r>
              <a:rPr lang="ja-JP" altLang="en-US" dirty="0">
                <a:latin typeface="源ノ角ゴシック JP Bold" panose="020B0800000000000000" pitchFamily="34" charset="-128"/>
              </a:rPr>
              <a:t>故障時の締め出しを防ぐサムターン回し用アームの構造</a:t>
            </a:r>
            <a:endParaRPr lang="en-US" altLang="ja-JP" b="1" dirty="0">
              <a:latin typeface="源ノ角ゴシック JP Bold" panose="020B0800000000000000" pitchFamily="34" charset="-128"/>
            </a:endParaRPr>
          </a:p>
          <a:p>
            <a:r>
              <a:rPr lang="en-US" altLang="ja-JP" sz="300" dirty="0">
                <a:latin typeface="源ノ角ゴシック JP Bold" panose="020B0800000000000000" pitchFamily="34" charset="-128"/>
              </a:rPr>
              <a:t> </a:t>
            </a:r>
          </a:p>
          <a:p>
            <a:r>
              <a:rPr lang="ja-JP" altLang="en-US" dirty="0">
                <a:solidFill>
                  <a:srgbClr val="0070C0"/>
                </a:solidFill>
                <a:latin typeface="源ノ角ゴシック JP Bold" panose="020B0800000000000000" pitchFamily="34" charset="-128"/>
              </a:rPr>
              <a:t>サムターン一体型ドアノブに対応</a:t>
            </a:r>
            <a:endParaRPr lang="en-US" altLang="ja-JP" dirty="0">
              <a:solidFill>
                <a:srgbClr val="0070C0"/>
              </a:solidFill>
              <a:latin typeface="源ノ角ゴシック JP Bold" panose="020B0800000000000000" pitchFamily="34" charset="-128"/>
            </a:endParaRPr>
          </a:p>
          <a:p>
            <a:r>
              <a:rPr lang="ja-JP" altLang="en-US" dirty="0">
                <a:solidFill>
                  <a:schemeClr val="accent1"/>
                </a:solidFill>
                <a:latin typeface="源ノ角ゴシック JP Bold" panose="020B0800000000000000" pitchFamily="34" charset="-128"/>
              </a:rPr>
              <a:t>押し側のみ対応</a:t>
            </a:r>
            <a:endParaRPr lang="en-US" altLang="ja-JP" dirty="0">
              <a:solidFill>
                <a:schemeClr val="accent1"/>
              </a:solidFill>
              <a:latin typeface="源ノ角ゴシック JP Bold" panose="020B0800000000000000" pitchFamily="34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60" y="1892229"/>
            <a:ext cx="3887749" cy="355510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47AB27-F69D-43B8-AEED-27B891FD07F3}"/>
              </a:ext>
            </a:extLst>
          </p:cNvPr>
          <p:cNvSpPr txBox="1"/>
          <p:nvPr/>
        </p:nvSpPr>
        <p:spPr>
          <a:xfrm>
            <a:off x="588430" y="5683280"/>
            <a:ext cx="837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[2] </a:t>
            </a:r>
            <a:r>
              <a:rPr lang="nl-NL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RaspberryPi</a:t>
            </a:r>
            <a:r>
              <a:rPr lang="ja-JP" altLang="nl-NL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とサーボモーターで家のドアを</a:t>
            </a:r>
            <a:r>
              <a:rPr lang="nl-NL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iPhone</a:t>
            </a:r>
            <a:r>
              <a:rPr lang="ja-JP" altLang="nl-NL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から開ける、ゆとり部屋、</a:t>
            </a:r>
            <a:r>
              <a:rPr lang="nl-NL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http://yutoribeya. com/2014/08/24/door-lock-via-web Aug. 24 2014</a:t>
            </a:r>
            <a:endParaRPr kumimoji="1" lang="ja-JP" altLang="en-US" dirty="0">
              <a:latin typeface="源ノ角ゴシック JP Medium" panose="020B0600000000000000" pitchFamily="34" charset="-128"/>
              <a:ea typeface="源ノ角ゴシック JP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58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先行研究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2312" y="1892229"/>
            <a:ext cx="4817943" cy="37840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>
                <a:latin typeface="源ノ角ゴシック JP Bold" panose="020B0800000000000000" pitchFamily="34" charset="-128"/>
              </a:rPr>
              <a:t> </a:t>
            </a:r>
            <a:r>
              <a:rPr lang="en-US" altLang="ja-JP" sz="2800" dirty="0">
                <a:latin typeface="源ノ角ゴシック JP Bold" panose="020B0800000000000000" pitchFamily="34" charset="-128"/>
              </a:rPr>
              <a:t>[3] </a:t>
            </a:r>
            <a:r>
              <a:rPr lang="en-US" altLang="ja-JP" sz="2800" dirty="0" err="1">
                <a:latin typeface="源ノ角ゴシック JP Bold" panose="020B0800000000000000" pitchFamily="34" charset="-128"/>
              </a:rPr>
              <a:t>Qrio</a:t>
            </a:r>
            <a:r>
              <a:rPr lang="en-US" altLang="ja-JP" sz="2800" dirty="0">
                <a:latin typeface="源ノ角ゴシック JP Bold" panose="020B0800000000000000" pitchFamily="34" charset="-128"/>
              </a:rPr>
              <a:t> Smart Lock</a:t>
            </a:r>
          </a:p>
          <a:p>
            <a:pPr marL="0" indent="0">
              <a:buNone/>
            </a:pPr>
            <a:r>
              <a:rPr lang="ja-JP" altLang="en-US" sz="2400" b="1" dirty="0">
                <a:latin typeface="源ノ角ゴシック JP Bold" panose="020B0800000000000000" pitchFamily="34" charset="-128"/>
              </a:rPr>
              <a:t>個人向けドアロックシステムで、商業的に販売されている製品としての比較対象</a:t>
            </a:r>
            <a:endParaRPr lang="en-US" altLang="ja-JP" sz="2400" b="1" dirty="0">
              <a:latin typeface="源ノ角ゴシック JP Bold" panose="020B0800000000000000" pitchFamily="34" charset="-128"/>
            </a:endParaRPr>
          </a:p>
          <a:p>
            <a:pPr marL="0" indent="0">
              <a:buNone/>
            </a:pPr>
            <a:endParaRPr lang="en-US" altLang="ja-JP" sz="2400" b="1" dirty="0">
              <a:latin typeface="源ノ角ゴシック JP Bold" panose="020B0800000000000000" pitchFamily="34" charset="-128"/>
            </a:endParaRPr>
          </a:p>
          <a:p>
            <a:pPr marL="0" indent="0">
              <a:buNone/>
            </a:pPr>
            <a:r>
              <a:rPr lang="ja-JP" altLang="en-US" sz="2400" b="1" dirty="0">
                <a:latin typeface="源ノ角ゴシック JP Bold" panose="020B0800000000000000" pitchFamily="34" charset="-128"/>
              </a:rPr>
              <a:t>参考価格 </a:t>
            </a:r>
            <a:r>
              <a:rPr lang="en-US" altLang="ja-JP" sz="2400" b="1" dirty="0">
                <a:latin typeface="源ノ角ゴシック JP Bold" panose="020B0800000000000000" pitchFamily="34" charset="-128"/>
              </a:rPr>
              <a:t>19,440</a:t>
            </a:r>
            <a:r>
              <a:rPr lang="ja-JP" altLang="en-US" sz="2400" b="1" dirty="0">
                <a:latin typeface="源ノ角ゴシック JP Bold" panose="020B0800000000000000" pitchFamily="34" charset="-128"/>
              </a:rPr>
              <a:t>円</a:t>
            </a:r>
            <a:endParaRPr lang="en-US" altLang="ja-JP" sz="2400" b="1" dirty="0">
              <a:latin typeface="源ノ角ゴシック JP Bold" panose="020B0800000000000000" pitchFamily="34" charset="-128"/>
            </a:endParaRPr>
          </a:p>
          <a:p>
            <a:pPr marL="0" indent="0">
              <a:buNone/>
            </a:pPr>
            <a:r>
              <a:rPr lang="en-US" altLang="ja-JP" sz="300" b="1" dirty="0">
                <a:latin typeface="源ノ角ゴシック JP Bold" panose="020B0800000000000000" pitchFamily="34" charset="-128"/>
              </a:rPr>
              <a:t> </a:t>
            </a:r>
          </a:p>
          <a:p>
            <a:pPr marL="0" indent="0">
              <a:buNone/>
            </a:pPr>
            <a:r>
              <a:rPr lang="ja-JP" altLang="en-US" sz="2400" dirty="0">
                <a:solidFill>
                  <a:srgbClr val="0070C0"/>
                </a:solidFill>
                <a:latin typeface="源ノ角ゴシック JP Bold" panose="020B0800000000000000" pitchFamily="34" charset="-128"/>
              </a:rPr>
              <a:t>多くのスマートフォン連携機能</a:t>
            </a:r>
            <a:endParaRPr lang="en-US" altLang="ja-JP" sz="2400" dirty="0">
              <a:solidFill>
                <a:srgbClr val="0070C0"/>
              </a:solidFill>
              <a:latin typeface="源ノ角ゴシック JP Bold" panose="020B08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94" y="1827281"/>
            <a:ext cx="2384458" cy="391391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EB6E04-BEF1-48FA-BEC6-ADFEF3304D29}"/>
              </a:ext>
            </a:extLst>
          </p:cNvPr>
          <p:cNvSpPr/>
          <p:nvPr/>
        </p:nvSpPr>
        <p:spPr>
          <a:xfrm>
            <a:off x="682312" y="5717050"/>
            <a:ext cx="7314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[3] </a:t>
            </a:r>
            <a:r>
              <a:rPr lang="en-US" altLang="ja-JP" dirty="0" err="1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Qrio</a:t>
            </a:r>
            <a:r>
              <a:rPr lang="en-US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 Smart Lock</a:t>
            </a:r>
            <a:r>
              <a:rPr lang="ja-JP" altLang="en-US" dirty="0" err="1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、</a:t>
            </a:r>
            <a:r>
              <a:rPr lang="en-US" altLang="ja-JP" dirty="0" err="1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Qrio</a:t>
            </a:r>
            <a:r>
              <a:rPr lang="ja-JP" altLang="en-US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株式会社、</a:t>
            </a:r>
            <a:r>
              <a:rPr lang="en-US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https://qrio.me/smartlock Jan. 24 2018 (</a:t>
            </a:r>
            <a:r>
              <a:rPr lang="ja-JP" altLang="en-US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価格確認日時</a:t>
            </a:r>
            <a:r>
              <a:rPr lang="en-US" altLang="ja-JP" dirty="0">
                <a:latin typeface="源ノ角ゴシック JP Medium" panose="020B0600000000000000" pitchFamily="34" charset="-128"/>
                <a:ea typeface="源ノ角ゴシック JP Medium" panose="020B0600000000000000" pitchFamily="34" charset="-128"/>
              </a:rPr>
              <a:t>) </a:t>
            </a:r>
            <a:endParaRPr lang="ja-JP" altLang="en-US" dirty="0">
              <a:latin typeface="源ノ角ゴシック JP Medium" panose="020B0600000000000000" pitchFamily="34" charset="-128"/>
              <a:ea typeface="源ノ角ゴシック JP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847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67D17A-B423-4122-8D86-680A71EC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2E07C2-2C12-4F7E-9B79-4F135E4E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2800" dirty="0">
                <a:latin typeface="源ノ角ゴシック JP Bold" panose="020B0800000000000000" pitchFamily="34" charset="-128"/>
              </a:rPr>
              <a:t>ESP-WROOM-02</a:t>
            </a:r>
            <a:r>
              <a:rPr lang="ja-JP" altLang="en-US" sz="2800" dirty="0">
                <a:latin typeface="源ノ角ゴシック JP Bold" panose="020B0800000000000000" pitchFamily="34" charset="-128"/>
              </a:rPr>
              <a:t>で</a:t>
            </a:r>
            <a:r>
              <a:rPr lang="en-US" altLang="ja-JP" sz="2800" dirty="0">
                <a:latin typeface="源ノ角ゴシック JP Bold" panose="020B0800000000000000" pitchFamily="34" charset="-128"/>
              </a:rPr>
              <a:t>HTML</a:t>
            </a:r>
            <a:r>
              <a:rPr lang="ja-JP" altLang="en-US" sz="2800" dirty="0"/>
              <a:t>サーバーを立ち上げ</a:t>
            </a:r>
            <a:endParaRPr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CDB51E2-A6DE-44F0-8932-1B13A7C819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2" y="2769568"/>
            <a:ext cx="7919634" cy="369021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037669" y="5977467"/>
            <a:ext cx="21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(HTML</a:t>
            </a:r>
            <a:r>
              <a:rPr kumimoji="1" lang="ja-JP" altLang="en-US" sz="20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サーバー</a:t>
            </a:r>
            <a:r>
              <a:rPr kumimoji="1" lang="en-US" altLang="ja-JP" sz="2000" dirty="0">
                <a:latin typeface="源ノ角ゴシック JP Bold" panose="020B0800000000000000" pitchFamily="34" charset="-128"/>
                <a:ea typeface="源ノ角ゴシック JP Bold" panose="020B0800000000000000" pitchFamily="34" charset="-128"/>
              </a:rPr>
              <a:t>)</a:t>
            </a:r>
            <a:endParaRPr kumimoji="1" lang="ja-JP" altLang="en-US" sz="2000" dirty="0">
              <a:latin typeface="源ノ角ゴシック JP Bold" panose="020B0800000000000000" pitchFamily="34" charset="-128"/>
              <a:ea typeface="源ノ角ゴシック JP Bold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17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67D17A-B423-4122-8D86-680A71EC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提案手法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2E07C2-2C12-4F7E-9B79-4F135E4E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sz="2800" dirty="0">
                <a:latin typeface="源ノ角ゴシック JP Bold" panose="020B0800000000000000" pitchFamily="34" charset="-128"/>
              </a:rPr>
              <a:t>3DCAD</a:t>
            </a:r>
            <a:r>
              <a:rPr lang="ja-JP" altLang="en-US" sz="2800" dirty="0">
                <a:latin typeface="源ノ角ゴシック JP Bold" panose="020B0800000000000000" pitchFamily="34" charset="-128"/>
              </a:rPr>
              <a:t>ソフトウェア</a:t>
            </a:r>
            <a:r>
              <a:rPr lang="en-US" altLang="ja-JP" sz="2800" dirty="0">
                <a:latin typeface="源ノ角ゴシック JP Bold" panose="020B0800000000000000" pitchFamily="34" charset="-128"/>
              </a:rPr>
              <a:t>”Autodesk Fusion 360”</a:t>
            </a:r>
            <a:r>
              <a:rPr lang="ja-JP" altLang="en-US" sz="2800" dirty="0">
                <a:latin typeface="源ノ角ゴシック JP Bold" panose="020B0800000000000000" pitchFamily="34" charset="-128"/>
              </a:rPr>
              <a:t>を用いた外装及びアーム設計</a:t>
            </a:r>
            <a:endParaRPr lang="en-US" altLang="ja-JP" sz="2800" dirty="0">
              <a:latin typeface="源ノ角ゴシック JP Bold" panose="020B08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8B2A-F3F9-47F7-99F8-26D4DC6BFD02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2991172"/>
            <a:ext cx="3796007" cy="31732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00" y="3440624"/>
            <a:ext cx="3157001" cy="27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93054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TM02900769[[fn=レトロスペクト]]</Template>
  <TotalTime>513</TotalTime>
  <Words>439</Words>
  <Application>Microsoft Office PowerPoint</Application>
  <PresentationFormat>画面に合わせる (4:3)</PresentationFormat>
  <Paragraphs>94</Paragraphs>
  <Slides>14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源ノ角ゴシック JP Bold</vt:lpstr>
      <vt:lpstr>源ノ角ゴシック JP Medium</vt:lpstr>
      <vt:lpstr>Calibri</vt:lpstr>
      <vt:lpstr>レトロスペクト</vt:lpstr>
      <vt:lpstr>ブラウザから操作可能な 低コストIoT施錠・解錠 システムの構築</vt:lpstr>
      <vt:lpstr>ドアロックシステムとは</vt:lpstr>
      <vt:lpstr>目的</vt:lpstr>
      <vt:lpstr>目的</vt:lpstr>
      <vt:lpstr>先行研究</vt:lpstr>
      <vt:lpstr>先行研究</vt:lpstr>
      <vt:lpstr>先行研究</vt:lpstr>
      <vt:lpstr>提案手法(1)</vt:lpstr>
      <vt:lpstr>提案手法(2)</vt:lpstr>
      <vt:lpstr>提案手法(3)</vt:lpstr>
      <vt:lpstr>構築したシステム</vt:lpstr>
      <vt:lpstr>構築したシステム</vt:lpstr>
      <vt:lpstr>構築したシステム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ブラウザから操作可能な汎用IoT施錠・解錠システムの開発</dc:title>
  <dc:creator>千枝睦実</dc:creator>
  <cp:lastModifiedBy>千枝睦実</cp:lastModifiedBy>
  <cp:revision>67</cp:revision>
  <dcterms:created xsi:type="dcterms:W3CDTF">2018-01-23T03:20:05Z</dcterms:created>
  <dcterms:modified xsi:type="dcterms:W3CDTF">2018-02-20T06:48:38Z</dcterms:modified>
  <cp:contentStatus>最終版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